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notesMasterIdLst>
    <p:notesMasterId r:id="rId22"/>
  </p:notesMasterIdLst>
  <p:sldIdLst>
    <p:sldId id="256" r:id="rId2"/>
    <p:sldId id="260" r:id="rId3"/>
    <p:sldId id="262" r:id="rId4"/>
    <p:sldId id="265" r:id="rId5"/>
    <p:sldId id="263" r:id="rId6"/>
    <p:sldId id="267" r:id="rId7"/>
    <p:sldId id="278" r:id="rId8"/>
    <p:sldId id="280" r:id="rId9"/>
    <p:sldId id="268" r:id="rId10"/>
    <p:sldId id="269" r:id="rId11"/>
    <p:sldId id="270" r:id="rId12"/>
    <p:sldId id="271" r:id="rId13"/>
    <p:sldId id="272" r:id="rId14"/>
    <p:sldId id="282" r:id="rId15"/>
    <p:sldId id="277" r:id="rId16"/>
    <p:sldId id="273" r:id="rId17"/>
    <p:sldId id="275" r:id="rId18"/>
    <p:sldId id="276" r:id="rId19"/>
    <p:sldId id="274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>
      <p:cViewPr varScale="1">
        <p:scale>
          <a:sx n="156" d="100"/>
          <a:sy n="156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C9002-6F58-4F47-8C8C-2D87269D3A3D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4B6CD-7D5B-5D4A-97C0-EDC9008F3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1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4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82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39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6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3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6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5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3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install/linux-install/" TargetMode="External"/><Relationship Id="rId2" Type="http://schemas.openxmlformats.org/officeDocument/2006/relationships/hyperlink" Target="https://docs.docker.com/desktop/install/mac-install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docs.docker.com/desktop/install/windows-install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dockersamples/example-voting-app.gi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dockercommunity/shared_invite/zt-1k5st1ts3-IDvhitv6gyD7IOBeLS0m_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groups/9264407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9878-481E-25CC-42CD-57E2E8EDF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Docker 101 : 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9312C-B7A9-F8B8-1AB4-9AF344DEA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SAGAR UTEKAR | Nov 26, 2022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sky, several&#10;&#10;Description automatically generated">
            <a:extLst>
              <a:ext uri="{FF2B5EF4-FFF2-40B4-BE49-F238E27FC236}">
                <a16:creationId xmlns:a16="http://schemas.microsoft.com/office/drawing/2014/main" id="{12B7DADE-C89A-0882-FCFF-5210BD36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8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952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Docker 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DA24197-37B3-5358-8B2A-338A622C7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849" y="1863801"/>
            <a:ext cx="8502301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398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Docker Installation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CCFC5921-8560-F75A-74CF-9D3052DA7B87}"/>
              </a:ext>
            </a:extLst>
          </p:cNvPr>
          <p:cNvSpPr txBox="1"/>
          <p:nvPr/>
        </p:nvSpPr>
        <p:spPr>
          <a:xfrm>
            <a:off x="627971" y="1653873"/>
            <a:ext cx="10725827" cy="473876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/>
              <a:t>MAC - </a:t>
            </a:r>
            <a:r>
              <a:rPr lang="en-US">
                <a:hlinkClick r:id="rId2"/>
              </a:rPr>
              <a:t>https://docs.docker.com/desktop/install/mac-install/</a:t>
            </a:r>
            <a:endParaRPr lang="en-US"/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/>
              <a:t>Linux - </a:t>
            </a:r>
            <a:r>
              <a:rPr lang="en-IN">
                <a:hlinkClick r:id="rId3"/>
              </a:rPr>
              <a:t>https://docs.docker.com/desktop/install/linux-install/</a:t>
            </a:r>
            <a:endParaRPr lang="en-IN"/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IN"/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/>
              <a:t>Windows - </a:t>
            </a:r>
            <a:r>
              <a:rPr lang="en-IN">
                <a:hlinkClick r:id="rId4"/>
              </a:rPr>
              <a:t>https://docs.docker.com/desktop/install/windows-install/</a:t>
            </a:r>
            <a:r>
              <a:rPr lang="en-IN"/>
              <a:t> </a:t>
            </a:r>
            <a:endParaRPr lang="en-IN" dirty="0"/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0D5D0B1-9C7B-7C5D-28B0-C7B85FFB1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101" y="3745833"/>
            <a:ext cx="4280899" cy="30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26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679680" y="2045759"/>
            <a:ext cx="7436160" cy="44064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4481" indent="0">
              <a:lnSpc>
                <a:spcPct val="90000"/>
              </a:lnSpc>
              <a:spcBef>
                <a:spcPts val="1000"/>
              </a:spcBef>
              <a:spcAft>
                <a:spcPts val="1500"/>
              </a:spcAft>
              <a:buNone/>
            </a:pPr>
            <a:r>
              <a:rPr lang="en-US" b="1" dirty="0"/>
              <a:t>Docker Images -</a:t>
            </a:r>
            <a:r>
              <a:rPr lang="en-US" dirty="0"/>
              <a:t> The basis of a Docker container, Represents a full  application, package or template used to create </a:t>
            </a:r>
            <a:r>
              <a:rPr lang="en-US" dirty="0" err="1"/>
              <a:t>contianer</a:t>
            </a:r>
            <a:endParaRPr lang="en-US" dirty="0"/>
          </a:p>
          <a:p>
            <a:pPr marL="284481" indent="0">
              <a:lnSpc>
                <a:spcPct val="90000"/>
              </a:lnSpc>
              <a:spcBef>
                <a:spcPts val="1000"/>
              </a:spcBef>
              <a:spcAft>
                <a:spcPts val="1500"/>
              </a:spcAft>
              <a:buNone/>
            </a:pPr>
            <a:r>
              <a:rPr lang="en-US" b="1" dirty="0"/>
              <a:t>Docker Containers -</a:t>
            </a:r>
            <a:r>
              <a:rPr lang="en-US" dirty="0"/>
              <a:t> A way to package application with all the necessary dependencies and configurations. Portable artifact, easily shared and moved around, running instance of an image.</a:t>
            </a:r>
          </a:p>
          <a:p>
            <a:pPr marL="284481" indent="0">
              <a:lnSpc>
                <a:spcPct val="90000"/>
              </a:lnSpc>
              <a:spcBef>
                <a:spcPts val="1000"/>
              </a:spcBef>
              <a:spcAft>
                <a:spcPts val="1500"/>
              </a:spcAft>
              <a:buNone/>
            </a:pPr>
            <a:r>
              <a:rPr lang="en-US" b="1" dirty="0"/>
              <a:t>Docker Engine -</a:t>
            </a:r>
            <a:r>
              <a:rPr lang="en-US" dirty="0"/>
              <a:t> Creates, ships and runs Docker containers deployable on a physical, virtual, host locally, in datacenter or cloud</a:t>
            </a:r>
          </a:p>
          <a:p>
            <a:pPr marL="284481" indent="0">
              <a:lnSpc>
                <a:spcPct val="90000"/>
              </a:lnSpc>
              <a:spcBef>
                <a:spcPts val="1000"/>
              </a:spcBef>
              <a:spcAft>
                <a:spcPts val="1500"/>
              </a:spcAft>
              <a:buNone/>
            </a:pPr>
            <a:r>
              <a:rPr lang="en-US" b="1" dirty="0"/>
              <a:t>Docker registry -</a:t>
            </a:r>
            <a:r>
              <a:rPr lang="en-US" dirty="0"/>
              <a:t> Cloud or server-based storage and distribution </a:t>
            </a:r>
            <a:r>
              <a:rPr lang="en-US" dirty="0" err="1"/>
              <a:t>sevrice</a:t>
            </a:r>
            <a:r>
              <a:rPr lang="en-US" dirty="0"/>
              <a:t> for your images</a:t>
            </a:r>
          </a:p>
          <a:p>
            <a:pPr>
              <a:spcBef>
                <a:spcPts val="533"/>
              </a:spcBef>
            </a:pPr>
            <a:endParaRPr lang="en-US" sz="2667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zon Ember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679680" y="979714"/>
            <a:ext cx="32493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Terminologies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9BD7EC71-3044-F0A7-4844-430EA3CE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828" y="2147207"/>
            <a:ext cx="3488214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202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679680" y="2045759"/>
            <a:ext cx="6398756" cy="467344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/>
              <a:t>1. Pulling Docker Image </a:t>
            </a:r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/>
              <a:t>$ docker pull sagar2366/</a:t>
            </a:r>
            <a:r>
              <a:rPr lang="en-IN" sz="1600" dirty="0" err="1"/>
              <a:t>hellowhale</a:t>
            </a:r>
            <a:r>
              <a:rPr lang="en-IN" sz="1600" dirty="0"/>
              <a:t> </a:t>
            </a:r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endParaRPr lang="en-IN" sz="1600" dirty="0"/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/>
              <a:t>2. Listing out Docker Images </a:t>
            </a:r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/>
              <a:t>$ docker image ls </a:t>
            </a:r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endParaRPr lang="en-IN" sz="1600" dirty="0"/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/>
              <a:t>3. Running Docker Containers </a:t>
            </a:r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/>
              <a:t>$ docker run –d –p 5000:5000 –-name </a:t>
            </a:r>
            <a:r>
              <a:rPr lang="en-IN" sz="1600" dirty="0" err="1"/>
              <a:t>hellowhale</a:t>
            </a:r>
            <a:r>
              <a:rPr lang="en-IN" sz="1600" dirty="0"/>
              <a:t> sagar2366/</a:t>
            </a:r>
            <a:r>
              <a:rPr lang="en-IN" sz="1600" dirty="0" err="1"/>
              <a:t>hellowhale</a:t>
            </a:r>
            <a:endParaRPr lang="en-IN" sz="1600" dirty="0"/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/>
              <a:t> </a:t>
            </a:r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/>
              <a:t>4. Stopping the container </a:t>
            </a:r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/>
              <a:t>$ docker stop </a:t>
            </a:r>
            <a:r>
              <a:rPr lang="en-IN" sz="1600" dirty="0" err="1"/>
              <a:t>hellowhale</a:t>
            </a:r>
            <a:r>
              <a:rPr lang="en-IN" sz="1600" dirty="0"/>
              <a:t> (or  &lt;container-id&gt;)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679680" y="1020536"/>
            <a:ext cx="5533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Docker CLI Commands</a:t>
            </a: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079E8206-A83E-FED3-B309-1ED63235CF74}"/>
              </a:ext>
            </a:extLst>
          </p:cNvPr>
          <p:cNvSpPr txBox="1"/>
          <p:nvPr/>
        </p:nvSpPr>
        <p:spPr>
          <a:xfrm>
            <a:off x="6841671" y="1020536"/>
            <a:ext cx="5110844" cy="44064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Create </a:t>
            </a:r>
            <a:r>
              <a:rPr lang="en-IN" sz="1600" dirty="0" err="1"/>
              <a:t>DockerHub</a:t>
            </a:r>
            <a:r>
              <a:rPr lang="en-IN" sz="1600" dirty="0"/>
              <a:t> Account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Open https://play-with-</a:t>
            </a:r>
            <a:r>
              <a:rPr lang="en-IN" sz="1600" dirty="0" err="1"/>
              <a:t>docker.com</a:t>
            </a:r>
            <a:endParaRPr lang="en-IN" sz="1600" dirty="0"/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Hello Whale Example 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sz="1600" dirty="0"/>
              <a:t>Build Your First Docker Image &amp; Push it to </a:t>
            </a:r>
            <a:r>
              <a:rPr lang="en-IN" sz="1600" dirty="0" err="1"/>
              <a:t>DockerHub</a:t>
            </a:r>
            <a:endParaRPr lang="en-IN" sz="1600" dirty="0"/>
          </a:p>
          <a:p>
            <a:pPr marL="0" indent="0">
              <a:spcAft>
                <a:spcPts val="1600"/>
              </a:spcAft>
              <a:buNone/>
            </a:pPr>
            <a:endParaRPr lang="en-US" sz="2400" dirty="0"/>
          </a:p>
          <a:p>
            <a:pPr>
              <a:spcBef>
                <a:spcPts val="533"/>
              </a:spcBef>
            </a:pPr>
            <a:endParaRPr lang="en-US" sz="2667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3217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50DB9F-5681-43C3-5DAE-C2F54C9F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56" y="7363"/>
            <a:ext cx="9120088" cy="684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85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679680" y="1020536"/>
            <a:ext cx="5533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 Voting application</a:t>
            </a: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079E8206-A83E-FED3-B309-1ED63235CF74}"/>
              </a:ext>
            </a:extLst>
          </p:cNvPr>
          <p:cNvSpPr txBox="1"/>
          <p:nvPr/>
        </p:nvSpPr>
        <p:spPr>
          <a:xfrm>
            <a:off x="367392" y="6273224"/>
            <a:ext cx="5110844" cy="58477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sz="1600" dirty="0">
                <a:hlinkClick r:id="rId2"/>
              </a:rPr>
              <a:t>https://github.com/dockersamples/example-voting-app.git</a:t>
            </a:r>
            <a:endParaRPr lang="en-IN" sz="1600" dirty="0"/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endParaRPr lang="en-IN" sz="1600" dirty="0"/>
          </a:p>
          <a:p>
            <a:pPr marL="0" indent="0">
              <a:spcAft>
                <a:spcPts val="1600"/>
              </a:spcAft>
              <a:buNone/>
            </a:pPr>
            <a:endParaRPr lang="en-US" sz="2400" dirty="0"/>
          </a:p>
          <a:p>
            <a:pPr>
              <a:spcBef>
                <a:spcPts val="533"/>
              </a:spcBef>
            </a:pPr>
            <a:endParaRPr lang="en-US" sz="2667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zon Ember Light"/>
            </a:endParaRP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80510A0-757E-86D8-9E71-E84F625C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78" y="1880926"/>
            <a:ext cx="7772400" cy="43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38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Experience of contributing to Open Source &amp; GSoC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2CF8E436-04FA-EB51-B351-673A57ED1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07" y="2642616"/>
            <a:ext cx="4667681" cy="3605784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BA4707-49E0-A9AF-A2F2-04DC00125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63" y="2642616"/>
            <a:ext cx="5484082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113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CAD-F01E-3217-41E6-BD6255D5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TESTIMONIALS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18F4065-A625-D1F0-9568-9E31BC03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9" y="1242306"/>
            <a:ext cx="5333200" cy="437338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C78821-ADBC-A7B3-7AB3-4DE10DDF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42305"/>
            <a:ext cx="5680400" cy="2775179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9F751A8-D0AA-1C69-526F-973E93D06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4017485"/>
            <a:ext cx="5680400" cy="15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4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CAD-F01E-3217-41E6-BD6255D5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TESTIMONIALS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C1DFACF-FB40-8FD7-FB3A-49CEDD2B4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356967"/>
            <a:ext cx="5533115" cy="4373388"/>
          </a:xfrm>
          <a:prstGeom prst="rect">
            <a:avLst/>
          </a:prstGeom>
        </p:spPr>
      </p:pic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CFDF3A4-28FC-8763-11F6-7DCE5B82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83" y="1356967"/>
            <a:ext cx="5533116" cy="43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24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1" name="Rectangle 49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03BA6E8-84C4-900C-68A9-D4740EB46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486" name="TextShape 1"/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US" sz="4400" b="1" dirty="0">
                <a:solidFill>
                  <a:srgbClr val="0070C0"/>
                </a:solidFill>
              </a:rPr>
              <a:t>ANY QUESTIONS ?</a:t>
            </a:r>
          </a:p>
          <a:p>
            <a:pPr indent="-228600" defTabSz="914400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</a:pPr>
            <a:endParaRPr lang="en-US" sz="2000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88728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679680" y="2045760"/>
            <a:ext cx="7436160" cy="4143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spcBef>
                <a:spcPts val="533"/>
              </a:spcBef>
            </a:pPr>
            <a:r>
              <a:rPr lang="en-US" dirty="0"/>
              <a:t>Sagar </a:t>
            </a:r>
            <a:r>
              <a:rPr lang="en-US" dirty="0" err="1"/>
              <a:t>Utekar</a:t>
            </a:r>
            <a:endParaRPr lang="en-US" dirty="0"/>
          </a:p>
          <a:p>
            <a:pPr marL="665471" indent="-38099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Font typeface="Wingdings" pitchFamily="2" charset="2"/>
              <a:buChar char="§"/>
            </a:pPr>
            <a:r>
              <a:rPr lang="en-US" sz="1400" dirty="0"/>
              <a:t>Open-source Enthusiast</a:t>
            </a:r>
          </a:p>
          <a:p>
            <a:pPr marL="665471" indent="-38099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Font typeface="Wingdings" pitchFamily="2" charset="2"/>
              <a:buChar char="§"/>
            </a:pPr>
            <a:r>
              <a:rPr lang="en-US" sz="1400" dirty="0"/>
              <a:t>Site Reliability Engineer @VMWare Software India PVT. LTD.</a:t>
            </a:r>
          </a:p>
          <a:p>
            <a:pPr marL="665471" indent="-38099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Font typeface="Wingdings" pitchFamily="2" charset="2"/>
              <a:buChar char="§"/>
            </a:pPr>
            <a:r>
              <a:rPr lang="en-US" sz="1400" dirty="0"/>
              <a:t>Google Summer Of Code Admin, Mentor, Mentee</a:t>
            </a:r>
          </a:p>
          <a:p>
            <a:pPr marL="665471" indent="-38099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Font typeface="Wingdings" pitchFamily="2" charset="2"/>
              <a:buChar char="§"/>
            </a:pPr>
            <a:r>
              <a:rPr lang="en-US" sz="1400" dirty="0"/>
              <a:t>Docker &amp; Kubernetes Pune meetup Organizer </a:t>
            </a:r>
          </a:p>
          <a:p>
            <a:pPr marL="665471" indent="-38099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Font typeface="Wingdings" pitchFamily="2" charset="2"/>
              <a:buChar char="§"/>
            </a:pPr>
            <a:r>
              <a:rPr lang="en-US" sz="1400" dirty="0"/>
              <a:t>CKS | CKA | CKAD | Terraform certified</a:t>
            </a:r>
          </a:p>
          <a:p>
            <a:pPr marL="665471" indent="-38099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Font typeface="Wingdings" pitchFamily="2" charset="2"/>
              <a:buChar char="§"/>
            </a:pPr>
            <a:r>
              <a:rPr lang="en-US" sz="1400" dirty="0"/>
              <a:t>Mentored 5000+ students &amp; professionals across India for Career </a:t>
            </a:r>
          </a:p>
          <a:p>
            <a:pPr marL="284481" indent="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None/>
            </a:pPr>
            <a:r>
              <a:rPr lang="en-US" sz="1400" dirty="0"/>
              <a:t>     Guidance, Job search, Open Source, Cloud Computing</a:t>
            </a:r>
          </a:p>
          <a:p>
            <a:pPr marL="284481" indent="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None/>
            </a:pPr>
            <a:endParaRPr lang="en-US" sz="2400" dirty="0">
              <a:solidFill>
                <a:srgbClr val="7030A0"/>
              </a:solidFill>
            </a:endParaRPr>
          </a:p>
          <a:p>
            <a:pPr indent="-325104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Font typeface="Wingdings" pitchFamily="2" charset="2"/>
              <a:buChar char="§"/>
            </a:pPr>
            <a:endParaRPr lang="en-US" sz="2400" dirty="0">
              <a:solidFill>
                <a:srgbClr val="7030A0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2400" dirty="0"/>
          </a:p>
          <a:p>
            <a:pPr>
              <a:spcBef>
                <a:spcPts val="533"/>
              </a:spcBef>
            </a:pPr>
            <a:r>
              <a:rPr lang="en-US" sz="186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zon Ember Light"/>
              </a:rPr>
              <a:t>m believer in the power of community education.</a:t>
            </a:r>
          </a:p>
          <a:p>
            <a:pPr>
              <a:spcBef>
                <a:spcPts val="533"/>
              </a:spcBef>
            </a:pPr>
            <a:r>
              <a:rPr lang="en-US" sz="186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zon Ember Light"/>
              </a:rPr>
              <a:t>Google Summer Of Code Admin, Mentor, Mentee 2022 @</a:t>
            </a:r>
            <a:r>
              <a:rPr lang="en-US" sz="1867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zon Ember Light"/>
              </a:rPr>
              <a:t>PEcMentored</a:t>
            </a:r>
            <a:r>
              <a:rPr lang="en-US" sz="186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zon Ember Light"/>
              </a:rPr>
              <a:t> 5000+ students &amp; professionals across India for career guidance, Job Search, Open Source, Cloud Native</a:t>
            </a:r>
          </a:p>
          <a:p>
            <a:pPr>
              <a:spcBef>
                <a:spcPts val="533"/>
              </a:spcBef>
            </a:pPr>
            <a:endParaRPr lang="en-US" sz="2667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zon Ember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130630" y="938893"/>
            <a:ext cx="3110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$WHOAMI</a:t>
            </a:r>
          </a:p>
        </p:txBody>
      </p:sp>
      <p:pic>
        <p:nvPicPr>
          <p:cNvPr id="4" name="Picture 3" descr="A person standing next to a sign&#10;&#10;Description automatically generated with low confidence">
            <a:extLst>
              <a:ext uri="{FF2B5EF4-FFF2-40B4-BE49-F238E27FC236}">
                <a16:creationId xmlns:a16="http://schemas.microsoft.com/office/drawing/2014/main" id="{FE3513D8-7109-FF58-D8BD-8B6B166C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98" r="49380" b="35832"/>
          <a:stretch/>
        </p:blipFill>
        <p:spPr>
          <a:xfrm>
            <a:off x="8857367" y="2045760"/>
            <a:ext cx="2777515" cy="3502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313F8-CDED-228D-8284-BCF28FA825F6}"/>
              </a:ext>
            </a:extLst>
          </p:cNvPr>
          <p:cNvSpPr txBox="1"/>
          <p:nvPr/>
        </p:nvSpPr>
        <p:spPr>
          <a:xfrm>
            <a:off x="8857367" y="5804807"/>
            <a:ext cx="277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Twitter : @</a:t>
            </a:r>
            <a:r>
              <a:rPr lang="en-US" sz="1400" dirty="0" err="1"/>
              <a:t>me_sagar_utekar</a:t>
            </a:r>
            <a:endParaRPr lang="en-US" sz="1400" dirty="0"/>
          </a:p>
          <a:p>
            <a:r>
              <a:rPr lang="en-US" sz="1400" dirty="0" err="1"/>
              <a:t>Github</a:t>
            </a:r>
            <a:r>
              <a:rPr lang="en-US" sz="1400" dirty="0"/>
              <a:t>  : Sagar2366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irds&#10;&#10;Description automatically generated with low confidence">
            <a:extLst>
              <a:ext uri="{FF2B5EF4-FFF2-40B4-BE49-F238E27FC236}">
                <a16:creationId xmlns:a16="http://schemas.microsoft.com/office/drawing/2014/main" id="{EB65279B-6888-108A-BB2F-9410458C7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21" b="981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86" name="TextShape 1"/>
          <p:cNvSpPr txBox="1"/>
          <p:nvPr/>
        </p:nvSpPr>
        <p:spPr>
          <a:xfrm>
            <a:off x="190824" y="3973286"/>
            <a:ext cx="12001175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533"/>
              </a:spcBef>
            </a:pPr>
            <a:r>
              <a:rPr lang="en-US" sz="4000" b="1" i="0" dirty="0">
                <a:solidFill>
                  <a:srgbClr val="0070C0"/>
                </a:solidFill>
                <a:effectLst/>
              </a:rPr>
              <a:t>Thank You</a:t>
            </a:r>
          </a:p>
          <a:p>
            <a:pPr defTabSz="914400">
              <a:lnSpc>
                <a:spcPct val="90000"/>
              </a:lnSpc>
              <a:spcBef>
                <a:spcPts val="533"/>
              </a:spcBef>
            </a:pPr>
            <a:r>
              <a:rPr lang="en-US" b="1" i="0" dirty="0">
                <a:effectLst/>
              </a:rPr>
              <a:t>Docker Pune Slack </a:t>
            </a:r>
            <a:r>
              <a:rPr lang="en-US" b="0" i="0" dirty="0">
                <a:effectLst/>
              </a:rPr>
              <a:t>- </a:t>
            </a:r>
            <a:r>
              <a:rPr lang="en-US" i="0" dirty="0">
                <a:effectLst/>
                <a:hlinkClick r:id="rId3"/>
              </a:rPr>
              <a:t>https://join.slack.com/t/dockercommunity/shared_invite/zt-1k5st1ts3-IDvhitv6gyD7IOBeLS0m_A</a:t>
            </a:r>
            <a:br>
              <a:rPr lang="en-US" dirty="0"/>
            </a:br>
            <a:endParaRPr lang="en-US" dirty="0"/>
          </a:p>
          <a:p>
            <a:pPr defTabSz="914400">
              <a:lnSpc>
                <a:spcPct val="90000"/>
              </a:lnSpc>
              <a:spcBef>
                <a:spcPts val="533"/>
              </a:spcBef>
            </a:pPr>
            <a:r>
              <a:rPr lang="en-US" b="1" i="0" dirty="0">
                <a:effectLst/>
              </a:rPr>
              <a:t>Docker Pune LinkedIn </a:t>
            </a:r>
            <a:r>
              <a:rPr lang="en-US" b="0" i="0" dirty="0">
                <a:effectLst/>
              </a:rPr>
              <a:t>- </a:t>
            </a:r>
            <a:r>
              <a:rPr lang="en-US" i="0" dirty="0">
                <a:effectLst/>
                <a:hlinkClick r:id="rId4"/>
              </a:rPr>
              <a:t>https://www.linkedin.com/groups/9264407/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Contact us i</a:t>
            </a:r>
            <a:r>
              <a:rPr lang="en-US" b="1" i="0" dirty="0">
                <a:solidFill>
                  <a:srgbClr val="FF0000"/>
                </a:solidFill>
                <a:effectLst/>
              </a:rPr>
              <a:t>f you would like to help/volunteer/collaborate/sponsor for upcoming events.</a:t>
            </a:r>
            <a:endParaRPr lang="en-US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945710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5" name="Rectangle 490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6" name="Group 49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8" name="Rectangle 49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1043631" y="873940"/>
            <a:ext cx="5052369" cy="1035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86" name="TextShape 1"/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Docker Overview</a:t>
            </a:r>
          </a:p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Why do we need Docker ?</a:t>
            </a:r>
          </a:p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VM’s VS Containers</a:t>
            </a:r>
          </a:p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Architecture</a:t>
            </a:r>
          </a:p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Docker Installation</a:t>
            </a:r>
          </a:p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Terminologies</a:t>
            </a:r>
          </a:p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CLI Commands</a:t>
            </a:r>
          </a:p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Demo</a:t>
            </a:r>
          </a:p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Contribute to Open Source &amp; GSoC</a:t>
            </a:r>
          </a:p>
          <a:p>
            <a:pPr marL="284481" indent="-228600" defTabSz="91440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Q&amp;A</a:t>
            </a:r>
          </a:p>
          <a:p>
            <a:pPr indent="-228600" defTabSz="914400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</a:pPr>
            <a:endParaRPr lang="en-US" sz="1500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6B2CE44-051A-7993-71E0-784FDACA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93" y="1347516"/>
            <a:ext cx="4223252" cy="4223252"/>
          </a:xfrm>
          <a:prstGeom prst="rect">
            <a:avLst/>
          </a:prstGeom>
        </p:spPr>
      </p:pic>
      <p:cxnSp>
        <p:nvCxnSpPr>
          <p:cNvPr id="507" name="Straight Connector 50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9056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679679" y="2045759"/>
            <a:ext cx="10725827" cy="473876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Docker is a Company, Product, Platform, CLI Tool, Computer Program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Standardized packaging for software and dependencies 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Isolate apps from each other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Works for all major Linux distributions, Windows, MAC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Guaranteed to run the same way - Your development desktop, a bare-metal server, virtual machine, data centre, or cloud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A tool that can package an application and its dependencies in a virtual container.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Docker uses host OS kernel, there is no custom or additional kernel inside container. All containers runs on machine are sharing this "host" kernel. 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Docker uses resource isolation features of the Linux kernel such as </a:t>
            </a:r>
            <a:r>
              <a:rPr lang="en-IN" dirty="0" err="1"/>
              <a:t>cgroups</a:t>
            </a:r>
            <a:r>
              <a:rPr lang="en-IN" dirty="0"/>
              <a:t> and kernel namespaces to allow independent "containers" to run within a single Linux instance, avoiding the overhead of starting virtual machines.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679679" y="1061357"/>
            <a:ext cx="4106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Docker Overview</a:t>
            </a:r>
          </a:p>
        </p:txBody>
      </p:sp>
    </p:spTree>
    <p:extLst>
      <p:ext uri="{BB962C8B-B14F-4D97-AF65-F5344CB8AC3E}">
        <p14:creationId xmlns:p14="http://schemas.microsoft.com/office/powerpoint/2010/main" val="42847533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773408" y="992094"/>
            <a:ext cx="3616913" cy="279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Why do we need Docker ?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902621B-2D7B-A601-3F4F-99AEDE38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90" y="578738"/>
            <a:ext cx="4096971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502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679680" y="2045759"/>
            <a:ext cx="7436160" cy="44064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Libraries, OS Compatibility/Dependency issues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Fast in bootstrap, setup and operations time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Run same app with different versions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 Dev/Test/Prod Environments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To deploy application newer versions faster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Built form loosely coupled components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We don’t need an entire operating system, </a:t>
            </a:r>
          </a:p>
          <a:p>
            <a:pPr marL="284481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IN" dirty="0"/>
              <a:t>      just some components to make everything up and run. </a:t>
            </a:r>
          </a:p>
          <a:p>
            <a:pPr marL="570231" indent="-285750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IN" dirty="0"/>
              <a:t>Lower memory footprint, Lightweight, Easy to ship, share, run</a:t>
            </a:r>
            <a:endParaRPr lang="en-US" dirty="0"/>
          </a:p>
          <a:p>
            <a:pPr marL="284481" indent="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None/>
            </a:pPr>
            <a:endParaRPr lang="en-US" sz="2400" dirty="0"/>
          </a:p>
          <a:p>
            <a:pPr marL="284481" indent="0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None/>
            </a:pPr>
            <a:endParaRPr lang="en-US" sz="2400" dirty="0">
              <a:solidFill>
                <a:srgbClr val="7030A0"/>
              </a:solidFill>
            </a:endParaRPr>
          </a:p>
          <a:p>
            <a:pPr indent="-325104">
              <a:lnSpc>
                <a:spcPct val="90000"/>
              </a:lnSpc>
              <a:spcBef>
                <a:spcPts val="1777"/>
              </a:spcBef>
              <a:spcAft>
                <a:spcPts val="1067"/>
              </a:spcAft>
              <a:buFont typeface="Wingdings" pitchFamily="2" charset="2"/>
              <a:buChar char="§"/>
            </a:pPr>
            <a:endParaRPr lang="en-US" sz="2400" dirty="0">
              <a:solidFill>
                <a:srgbClr val="7030A0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2400" dirty="0"/>
          </a:p>
          <a:p>
            <a:pPr>
              <a:spcBef>
                <a:spcPts val="533"/>
              </a:spcBef>
            </a:pPr>
            <a:r>
              <a:rPr lang="en-US" sz="186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zon Ember Light"/>
              </a:rPr>
              <a:t>m believer in the power of community education.</a:t>
            </a:r>
          </a:p>
          <a:p>
            <a:pPr>
              <a:spcBef>
                <a:spcPts val="533"/>
              </a:spcBef>
            </a:pPr>
            <a:r>
              <a:rPr lang="en-US" sz="186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zon Ember Light"/>
              </a:rPr>
              <a:t>Google Summer Of Code Admin, Mentor, Mentee 2022 @</a:t>
            </a:r>
            <a:r>
              <a:rPr lang="en-US" sz="1867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zon Ember Light"/>
              </a:rPr>
              <a:t>PEcMentored</a:t>
            </a:r>
            <a:r>
              <a:rPr lang="en-US" sz="186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mazon Ember Light"/>
              </a:rPr>
              <a:t> 5000+ students &amp; professionals across India for career guidance, Job Search, Open Source, Cloud Native</a:t>
            </a:r>
          </a:p>
          <a:p>
            <a:pPr>
              <a:spcBef>
                <a:spcPts val="533"/>
              </a:spcBef>
            </a:pPr>
            <a:endParaRPr lang="en-US" sz="2667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mazon Ember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679680" y="987879"/>
            <a:ext cx="6335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do we need Docker ?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2E0DB8-AC17-1C18-9AD6-27DA7AB4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423" y="2045760"/>
            <a:ext cx="467457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94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1137034" y="2194102"/>
            <a:ext cx="443803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spc="-1">
                <a:uFill>
                  <a:solidFill>
                    <a:srgbClr val="FFFFFF"/>
                  </a:solidFill>
                </a:uFill>
              </a:rPr>
              <a:t>Why do we need Docker ?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9039121-0E4D-40C0-1E83-4FF87D19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" r="3906"/>
          <a:stretch/>
        </p:blipFill>
        <p:spPr>
          <a:xfrm>
            <a:off x="-1" y="0"/>
            <a:ext cx="12243729" cy="68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2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1137034" y="2194102"/>
            <a:ext cx="443803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spc="-1">
                <a:uFill>
                  <a:solidFill>
                    <a:srgbClr val="FFFFFF"/>
                  </a:solidFill>
                </a:uFill>
              </a:rPr>
              <a:t>Why do we need Docker ?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9039121-0E4D-40C0-1E83-4FF87D197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" r="3906"/>
          <a:stretch/>
        </p:blipFill>
        <p:spPr>
          <a:xfrm>
            <a:off x="-1" y="0"/>
            <a:ext cx="12243729" cy="685971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85EB4E-0DFB-16E3-AEB8-0D221E3CD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3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504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077755-CEF6-E723-EF01-D603422C22F1}"/>
              </a:ext>
            </a:extLst>
          </p:cNvPr>
          <p:cNvSpPr txBox="1"/>
          <p:nvPr/>
        </p:nvSpPr>
        <p:spPr>
          <a:xfrm>
            <a:off x="382508" y="938893"/>
            <a:ext cx="8637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Virtual Machines VS Docker Containers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7A6B25-0E22-500E-47F2-839A67ED3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80" y="1953292"/>
            <a:ext cx="6655374" cy="396581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4273750-E0B4-B368-BF93-7CC8812C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8" y="1953292"/>
            <a:ext cx="4581377" cy="34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28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</TotalTime>
  <Words>746</Words>
  <Application>Microsoft Macintosh PowerPoint</Application>
  <PresentationFormat>Widescreen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Amazon Ember Light</vt:lpstr>
      <vt:lpstr>Arial</vt:lpstr>
      <vt:lpstr>Calibri</vt:lpstr>
      <vt:lpstr>Calibri Light</vt:lpstr>
      <vt:lpstr>Wingdings</vt:lpstr>
      <vt:lpstr>Office Theme</vt:lpstr>
      <vt:lpstr>Docker 101 : 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TESTIMONIALS</vt:lpstr>
      <vt:lpstr>TESTIMONIALS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101 : Getting started</dc:title>
  <dc:creator>Sagar Utekar</dc:creator>
  <cp:lastModifiedBy>Sagar Utekar</cp:lastModifiedBy>
  <cp:revision>46</cp:revision>
  <dcterms:created xsi:type="dcterms:W3CDTF">2022-11-25T18:34:16Z</dcterms:created>
  <dcterms:modified xsi:type="dcterms:W3CDTF">2022-11-26T01:53:10Z</dcterms:modified>
</cp:coreProperties>
</file>